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Clique para </a:t>
            </a: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mover o slide</a:t>
            </a: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2000" spc="-1" strike="noStrike">
                <a:latin typeface="Arial"/>
              </a:rPr>
              <a:t>Clique para editar o formato </a:t>
            </a:r>
            <a:r>
              <a:rPr b="0" lang="pt-BR" sz="2000" spc="-1" strike="noStrike">
                <a:latin typeface="Arial"/>
              </a:rPr>
              <a:t>de notas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1400" spc="-1" strike="noStrike">
                <a:latin typeface="Times New Roman"/>
              </a:rPr>
              <a:t>&lt;cabeçalho&gt;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pt-BR" sz="1400" spc="-1" strike="noStrike">
                <a:latin typeface="Times New Roman"/>
              </a:defRPr>
            </a:lvl1pPr>
          </a:lstStyle>
          <a:p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F7FCA1C6-BBB9-4B0F-9787-C48F8B2DEAC3}" type="slidenum">
              <a:rPr b="0" lang="pt-BR" sz="1400" spc="-1" strike="noStrike"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3827C18-5D07-454C-BE75-A2397606F28C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B8C4F2F-C52C-4F05-A3B1-E3362B8596B0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5AFDBF6-C7E8-43C6-ABA9-B9EAA4E6230D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F770343-C9A9-4167-A676-762EF297633C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Clique para editar o formato do texto do título</a:t>
            </a:r>
            <a:endParaRPr b="0" lang="pt-B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Calibri"/>
              </a:rPr>
              <a:t>Clique para editar o formato do texto da estrutura de tópicos</a:t>
            </a:r>
            <a:endParaRPr b="0" lang="pt-BR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400" spc="-1" strike="noStrike">
                <a:solidFill>
                  <a:srgbClr val="000000"/>
                </a:solidFill>
                <a:latin typeface="Calibri"/>
              </a:rPr>
              <a:t>2.º nível da estrutura de tópicos</a:t>
            </a:r>
            <a:endParaRPr b="0" lang="pt-BR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3.º nível da estrutura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4.º nível da estrutura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hyperlink" Target="https://gamma.app" TargetMode="External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hyperlink" Target="https://gamma.app" TargetMode="External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hyperlink" Target="https://gamma.app" TargetMode="External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hyperlink" Target="https://gamma.app" TargetMode="External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af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Text 1"/>
          <p:cNvSpPr/>
          <p:nvPr/>
        </p:nvSpPr>
        <p:spPr>
          <a:xfrm>
            <a:off x="6319440" y="1840320"/>
            <a:ext cx="7477200" cy="208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70" spc="-1" strike="noStrike">
                <a:solidFill>
                  <a:srgbClr val="1f1e1e"/>
                </a:solidFill>
                <a:latin typeface="Red Hat Text"/>
                <a:ea typeface="Red Hat Text"/>
              </a:rPr>
              <a:t>Principais problemas acompanhados pelo Downdetector</a:t>
            </a:r>
            <a:endParaRPr b="0" lang="pt-BR" sz="4370" spc="-1" strike="noStrike">
              <a:latin typeface="Arial"/>
            </a:endParaRPr>
          </a:p>
        </p:txBody>
      </p:sp>
      <p:sp>
        <p:nvSpPr>
          <p:cNvPr id="47" name="Text 2"/>
          <p:cNvSpPr/>
          <p:nvPr/>
        </p:nvSpPr>
        <p:spPr>
          <a:xfrm>
            <a:off x="6675120" y="4257000"/>
            <a:ext cx="712188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3b3535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3b3535"/>
                </a:solidFill>
                <a:latin typeface="Roboto"/>
                <a:ea typeface="Roboto"/>
              </a:rPr>
              <a:t>Interrupções de serviços de streaming de vídeo e música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48" name="Text 3"/>
          <p:cNvSpPr/>
          <p:nvPr/>
        </p:nvSpPr>
        <p:spPr>
          <a:xfrm>
            <a:off x="6675120" y="4701240"/>
            <a:ext cx="712188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3b3535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3b3535"/>
                </a:solidFill>
                <a:latin typeface="Roboto"/>
                <a:ea typeface="Roboto"/>
              </a:rPr>
              <a:t>Problemas em serviços de jogos online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49" name="Text 4"/>
          <p:cNvSpPr/>
          <p:nvPr/>
        </p:nvSpPr>
        <p:spPr>
          <a:xfrm>
            <a:off x="6675120" y="5145120"/>
            <a:ext cx="712188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3b3535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3b3535"/>
                </a:solidFill>
                <a:latin typeface="Roboto"/>
                <a:ea typeface="Roboto"/>
              </a:rPr>
              <a:t>Falhas em plataformas de comércio eletrônico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50" name="Text 5"/>
          <p:cNvSpPr/>
          <p:nvPr/>
        </p:nvSpPr>
        <p:spPr>
          <a:xfrm>
            <a:off x="6675120" y="5589360"/>
            <a:ext cx="712188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3b3535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3b3535"/>
                </a:solidFill>
                <a:latin typeface="Roboto"/>
                <a:ea typeface="Roboto"/>
              </a:rPr>
              <a:t>Interrupções nos serviços bancários online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51" name="Text 6"/>
          <p:cNvSpPr/>
          <p:nvPr/>
        </p:nvSpPr>
        <p:spPr>
          <a:xfrm>
            <a:off x="6675120" y="6033600"/>
            <a:ext cx="7121880" cy="35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marL="343080" indent="-343080">
              <a:lnSpc>
                <a:spcPts val="2798"/>
              </a:lnSpc>
              <a:buClr>
                <a:srgbClr val="3b3535"/>
              </a:buClr>
              <a:buFont typeface="Symbol" charset="2"/>
              <a:buChar char=""/>
            </a:pPr>
            <a:r>
              <a:rPr b="0" lang="en-US" sz="1750" spc="-1" strike="noStrike">
                <a:solidFill>
                  <a:srgbClr val="3b3535"/>
                </a:solidFill>
                <a:latin typeface="Roboto"/>
                <a:ea typeface="Roboto"/>
              </a:rPr>
              <a:t>Problemas de conexão de internet</a:t>
            </a:r>
            <a:endParaRPr b="0" lang="pt-BR" sz="1750" spc="-1" strike="noStrike">
              <a:latin typeface="Arial"/>
            </a:endParaRPr>
          </a:p>
        </p:txBody>
      </p:sp>
      <p:pic>
        <p:nvPicPr>
          <p:cNvPr id="52" name="Image 1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5486040" cy="8229240"/>
          </a:xfrm>
          <a:prstGeom prst="rect">
            <a:avLst/>
          </a:prstGeom>
          <a:ln w="0">
            <a:noFill/>
          </a:ln>
        </p:spPr>
      </p:pic>
      <p:pic>
        <p:nvPicPr>
          <p:cNvPr id="53" name="Image 2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242160" y="7589520"/>
            <a:ext cx="2296440" cy="548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55" name="Shape 0"/>
          <p:cNvSpPr/>
          <p:nvPr/>
        </p:nvSpPr>
        <p:spPr>
          <a:xfrm>
            <a:off x="0" y="0"/>
            <a:ext cx="14630040" cy="8232120"/>
          </a:xfrm>
          <a:prstGeom prst="rect">
            <a:avLst/>
          </a:prstGeom>
          <a:solidFill>
            <a:srgbClr val="fffaf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Text 1"/>
          <p:cNvSpPr/>
          <p:nvPr/>
        </p:nvSpPr>
        <p:spPr>
          <a:xfrm>
            <a:off x="2918520" y="541080"/>
            <a:ext cx="8793360" cy="122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4839"/>
              </a:lnSpc>
              <a:buNone/>
              <a:tabLst>
                <a:tab algn="l" pos="0"/>
              </a:tabLst>
            </a:pPr>
            <a:r>
              <a:rPr b="0" lang="en-US" sz="3870" spc="-1" strike="noStrike">
                <a:solidFill>
                  <a:srgbClr val="1f1e1e"/>
                </a:solidFill>
                <a:latin typeface="Red Hat Text"/>
                <a:ea typeface="Red Hat Text"/>
              </a:rPr>
              <a:t>Como utilizar e interpretar as informações?</a:t>
            </a:r>
            <a:endParaRPr b="0" lang="pt-BR" sz="3870" spc="-1" strike="noStrike">
              <a:latin typeface="Arial"/>
            </a:endParaRPr>
          </a:p>
        </p:txBody>
      </p:sp>
      <p:sp>
        <p:nvSpPr>
          <p:cNvPr id="57" name="Shape 2"/>
          <p:cNvSpPr/>
          <p:nvPr/>
        </p:nvSpPr>
        <p:spPr>
          <a:xfrm>
            <a:off x="7295400" y="2163600"/>
            <a:ext cx="38880" cy="5527440"/>
          </a:xfrm>
          <a:prstGeom prst="rect">
            <a:avLst/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Shape 3"/>
          <p:cNvSpPr/>
          <p:nvPr/>
        </p:nvSpPr>
        <p:spPr>
          <a:xfrm>
            <a:off x="7536240" y="2518560"/>
            <a:ext cx="687960" cy="38880"/>
          </a:xfrm>
          <a:prstGeom prst="rect">
            <a:avLst/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Shape 4"/>
          <p:cNvSpPr/>
          <p:nvPr/>
        </p:nvSpPr>
        <p:spPr>
          <a:xfrm>
            <a:off x="7093800" y="2316960"/>
            <a:ext cx="442080" cy="442080"/>
          </a:xfrm>
          <a:prstGeom prst="roundRect">
            <a:avLst>
              <a:gd name="adj" fmla="val 26668"/>
            </a:avLst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Text 5"/>
          <p:cNvSpPr/>
          <p:nvPr/>
        </p:nvSpPr>
        <p:spPr>
          <a:xfrm>
            <a:off x="7269480" y="2354040"/>
            <a:ext cx="9108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903"/>
              </a:lnSpc>
              <a:buNone/>
              <a:tabLst>
                <a:tab algn="l" pos="0"/>
              </a:tabLst>
            </a:pPr>
            <a:r>
              <a:rPr b="0" lang="en-US" sz="2320" spc="-1" strike="noStrike">
                <a:solidFill>
                  <a:srgbClr val="1f1e1e"/>
                </a:solidFill>
                <a:latin typeface="Red Hat Text"/>
                <a:ea typeface="Red Hat Text"/>
              </a:rPr>
              <a:t>1</a:t>
            </a:r>
            <a:endParaRPr b="0" lang="pt-BR" sz="2320" spc="-1" strike="noStrike">
              <a:latin typeface="Arial"/>
            </a:endParaRPr>
          </a:p>
        </p:txBody>
      </p:sp>
      <p:sp>
        <p:nvSpPr>
          <p:cNvPr id="61" name="Text 6"/>
          <p:cNvSpPr/>
          <p:nvPr/>
        </p:nvSpPr>
        <p:spPr>
          <a:xfrm>
            <a:off x="8397000" y="2360160"/>
            <a:ext cx="2209320" cy="30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421"/>
              </a:lnSpc>
              <a:buNone/>
              <a:tabLst>
                <a:tab algn="l" pos="0"/>
              </a:tabLst>
            </a:pPr>
            <a:r>
              <a:rPr b="0" lang="en-US" sz="1940" spc="-1" strike="noStrike">
                <a:solidFill>
                  <a:srgbClr val="1f1e1e"/>
                </a:solidFill>
                <a:latin typeface="Red Hat Text"/>
                <a:ea typeface="Red Hat Text"/>
              </a:rPr>
              <a:t>Identifique o serviço</a:t>
            </a:r>
            <a:endParaRPr b="0" lang="pt-BR" sz="1940" spc="-1" strike="noStrike">
              <a:latin typeface="Arial"/>
            </a:endParaRPr>
          </a:p>
        </p:txBody>
      </p:sp>
      <p:sp>
        <p:nvSpPr>
          <p:cNvPr id="62" name="Text 7"/>
          <p:cNvSpPr/>
          <p:nvPr/>
        </p:nvSpPr>
        <p:spPr>
          <a:xfrm>
            <a:off x="8397000" y="2864160"/>
            <a:ext cx="3314520" cy="12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477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3b3535"/>
                </a:solidFill>
                <a:latin typeface="Roboto"/>
                <a:ea typeface="Roboto"/>
              </a:rPr>
              <a:t>Se você está enfrentando problemas em um determinado serviço, vá para a página correspondente no Downdetector.</a:t>
            </a:r>
            <a:endParaRPr b="0" lang="pt-BR" sz="1550" spc="-1" strike="noStrike">
              <a:latin typeface="Arial"/>
            </a:endParaRPr>
          </a:p>
        </p:txBody>
      </p:sp>
      <p:sp>
        <p:nvSpPr>
          <p:cNvPr id="63" name="Shape 8"/>
          <p:cNvSpPr/>
          <p:nvPr/>
        </p:nvSpPr>
        <p:spPr>
          <a:xfrm>
            <a:off x="6405480" y="3502080"/>
            <a:ext cx="687960" cy="38880"/>
          </a:xfrm>
          <a:prstGeom prst="rect">
            <a:avLst/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" name="Shape 9"/>
          <p:cNvSpPr/>
          <p:nvPr/>
        </p:nvSpPr>
        <p:spPr>
          <a:xfrm>
            <a:off x="7093800" y="3300480"/>
            <a:ext cx="442080" cy="442080"/>
          </a:xfrm>
          <a:prstGeom prst="roundRect">
            <a:avLst>
              <a:gd name="adj" fmla="val 26668"/>
            </a:avLst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" name="Text 10"/>
          <p:cNvSpPr/>
          <p:nvPr/>
        </p:nvSpPr>
        <p:spPr>
          <a:xfrm>
            <a:off x="7234920" y="3337560"/>
            <a:ext cx="15984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903"/>
              </a:lnSpc>
              <a:buNone/>
              <a:tabLst>
                <a:tab algn="l" pos="0"/>
              </a:tabLst>
            </a:pPr>
            <a:r>
              <a:rPr b="0" lang="en-US" sz="2320" spc="-1" strike="noStrike">
                <a:solidFill>
                  <a:srgbClr val="1f1e1e"/>
                </a:solidFill>
                <a:latin typeface="Red Hat Text"/>
                <a:ea typeface="Red Hat Text"/>
              </a:rPr>
              <a:t>2</a:t>
            </a:r>
            <a:endParaRPr b="0" lang="pt-BR" sz="2320" spc="-1" strike="noStrike">
              <a:latin typeface="Arial"/>
            </a:endParaRPr>
          </a:p>
        </p:txBody>
      </p:sp>
      <p:sp>
        <p:nvSpPr>
          <p:cNvPr id="66" name="Text 11"/>
          <p:cNvSpPr/>
          <p:nvPr/>
        </p:nvSpPr>
        <p:spPr>
          <a:xfrm>
            <a:off x="4266360" y="3343680"/>
            <a:ext cx="1966680" cy="30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r">
              <a:lnSpc>
                <a:spcPts val="2421"/>
              </a:lnSpc>
              <a:buNone/>
              <a:tabLst>
                <a:tab algn="l" pos="0"/>
              </a:tabLst>
            </a:pPr>
            <a:r>
              <a:rPr b="0" lang="en-US" sz="1940" spc="-1" strike="noStrike">
                <a:solidFill>
                  <a:srgbClr val="1f1e1e"/>
                </a:solidFill>
                <a:latin typeface="Red Hat Text"/>
                <a:ea typeface="Red Hat Text"/>
              </a:rPr>
              <a:t>Verifique o mapa</a:t>
            </a:r>
            <a:endParaRPr b="0" lang="pt-BR" sz="1940" spc="-1" strike="noStrike">
              <a:latin typeface="Arial"/>
            </a:endParaRPr>
          </a:p>
        </p:txBody>
      </p:sp>
      <p:sp>
        <p:nvSpPr>
          <p:cNvPr id="67" name="Text 12"/>
          <p:cNvSpPr/>
          <p:nvPr/>
        </p:nvSpPr>
        <p:spPr>
          <a:xfrm>
            <a:off x="2918520" y="3847680"/>
            <a:ext cx="331452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ts val="2477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3b3535"/>
                </a:solidFill>
                <a:latin typeface="Roboto"/>
                <a:ea typeface="Roboto"/>
              </a:rPr>
              <a:t>Consulte o mapa para ver as áreas afetadas e a intensidade da interrupção.</a:t>
            </a:r>
            <a:endParaRPr b="0" lang="pt-BR" sz="1550" spc="-1" strike="noStrike">
              <a:latin typeface="Arial"/>
            </a:endParaRPr>
          </a:p>
        </p:txBody>
      </p:sp>
      <p:sp>
        <p:nvSpPr>
          <p:cNvPr id="68" name="Shape 13"/>
          <p:cNvSpPr/>
          <p:nvPr/>
        </p:nvSpPr>
        <p:spPr>
          <a:xfrm>
            <a:off x="7536240" y="4871520"/>
            <a:ext cx="687960" cy="38880"/>
          </a:xfrm>
          <a:prstGeom prst="rect">
            <a:avLst/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Shape 14"/>
          <p:cNvSpPr/>
          <p:nvPr/>
        </p:nvSpPr>
        <p:spPr>
          <a:xfrm>
            <a:off x="7093800" y="4669920"/>
            <a:ext cx="442080" cy="442080"/>
          </a:xfrm>
          <a:prstGeom prst="roundRect">
            <a:avLst>
              <a:gd name="adj" fmla="val 26668"/>
            </a:avLst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Text 15"/>
          <p:cNvSpPr/>
          <p:nvPr/>
        </p:nvSpPr>
        <p:spPr>
          <a:xfrm>
            <a:off x="7227360" y="4706640"/>
            <a:ext cx="17496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903"/>
              </a:lnSpc>
              <a:buNone/>
              <a:tabLst>
                <a:tab algn="l" pos="0"/>
              </a:tabLst>
            </a:pPr>
            <a:r>
              <a:rPr b="0" lang="en-US" sz="2320" spc="-1" strike="noStrike">
                <a:solidFill>
                  <a:srgbClr val="1f1e1e"/>
                </a:solidFill>
                <a:latin typeface="Red Hat Text"/>
                <a:ea typeface="Red Hat Text"/>
              </a:rPr>
              <a:t>3</a:t>
            </a:r>
            <a:endParaRPr b="0" lang="pt-BR" sz="2320" spc="-1" strike="noStrike">
              <a:latin typeface="Arial"/>
            </a:endParaRPr>
          </a:p>
        </p:txBody>
      </p:sp>
      <p:sp>
        <p:nvSpPr>
          <p:cNvPr id="71" name="Text 16"/>
          <p:cNvSpPr/>
          <p:nvPr/>
        </p:nvSpPr>
        <p:spPr>
          <a:xfrm>
            <a:off x="8397000" y="4713120"/>
            <a:ext cx="1966680" cy="30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421"/>
              </a:lnSpc>
              <a:buNone/>
              <a:tabLst>
                <a:tab algn="l" pos="0"/>
              </a:tabLst>
            </a:pPr>
            <a:r>
              <a:rPr b="0" lang="en-US" sz="1940" spc="-1" strike="noStrike">
                <a:solidFill>
                  <a:srgbClr val="1f1e1e"/>
                </a:solidFill>
                <a:latin typeface="Red Hat Text"/>
                <a:ea typeface="Red Hat Text"/>
              </a:rPr>
              <a:t>Confira os relatos</a:t>
            </a:r>
            <a:endParaRPr b="0" lang="pt-BR" sz="1940" spc="-1" strike="noStrike">
              <a:latin typeface="Arial"/>
            </a:endParaRPr>
          </a:p>
        </p:txBody>
      </p:sp>
      <p:sp>
        <p:nvSpPr>
          <p:cNvPr id="72" name="Text 17"/>
          <p:cNvSpPr/>
          <p:nvPr/>
        </p:nvSpPr>
        <p:spPr>
          <a:xfrm>
            <a:off x="8397000" y="5217120"/>
            <a:ext cx="3314520" cy="12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477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3b3535"/>
                </a:solidFill>
                <a:latin typeface="Roboto"/>
                <a:ea typeface="Roboto"/>
              </a:rPr>
              <a:t>Leia relatos de outros usuários para verificar se o problema que você está enfrentando também está acontecendo com outras pessoas.</a:t>
            </a:r>
            <a:endParaRPr b="0" lang="pt-BR" sz="1550" spc="-1" strike="noStrike">
              <a:latin typeface="Arial"/>
            </a:endParaRPr>
          </a:p>
        </p:txBody>
      </p:sp>
      <p:sp>
        <p:nvSpPr>
          <p:cNvPr id="73" name="Shape 18"/>
          <p:cNvSpPr/>
          <p:nvPr/>
        </p:nvSpPr>
        <p:spPr>
          <a:xfrm>
            <a:off x="6405480" y="6047640"/>
            <a:ext cx="687960" cy="38880"/>
          </a:xfrm>
          <a:prstGeom prst="rect">
            <a:avLst/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Shape 19"/>
          <p:cNvSpPr/>
          <p:nvPr/>
        </p:nvSpPr>
        <p:spPr>
          <a:xfrm>
            <a:off x="7093800" y="5846040"/>
            <a:ext cx="442080" cy="442080"/>
          </a:xfrm>
          <a:prstGeom prst="roundRect">
            <a:avLst>
              <a:gd name="adj" fmla="val 26668"/>
            </a:avLst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Text 20"/>
          <p:cNvSpPr/>
          <p:nvPr/>
        </p:nvSpPr>
        <p:spPr>
          <a:xfrm>
            <a:off x="7223760" y="5883120"/>
            <a:ext cx="18252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ctr">
              <a:lnSpc>
                <a:spcPts val="2903"/>
              </a:lnSpc>
              <a:buNone/>
              <a:tabLst>
                <a:tab algn="l" pos="0"/>
              </a:tabLst>
            </a:pPr>
            <a:r>
              <a:rPr b="0" lang="en-US" sz="2320" spc="-1" strike="noStrike">
                <a:solidFill>
                  <a:srgbClr val="1f1e1e"/>
                </a:solidFill>
                <a:latin typeface="Red Hat Text"/>
                <a:ea typeface="Red Hat Text"/>
              </a:rPr>
              <a:t>4</a:t>
            </a:r>
            <a:endParaRPr b="0" lang="pt-BR" sz="2320" spc="-1" strike="noStrike">
              <a:latin typeface="Arial"/>
            </a:endParaRPr>
          </a:p>
        </p:txBody>
      </p:sp>
      <p:sp>
        <p:nvSpPr>
          <p:cNvPr id="76" name="Text 21"/>
          <p:cNvSpPr/>
          <p:nvPr/>
        </p:nvSpPr>
        <p:spPr>
          <a:xfrm>
            <a:off x="4030920" y="5889240"/>
            <a:ext cx="2201760" cy="30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 algn="r">
              <a:lnSpc>
                <a:spcPts val="2421"/>
              </a:lnSpc>
              <a:buNone/>
              <a:tabLst>
                <a:tab algn="l" pos="0"/>
              </a:tabLst>
            </a:pPr>
            <a:r>
              <a:rPr b="0" lang="en-US" sz="1940" spc="-1" strike="noStrike">
                <a:solidFill>
                  <a:srgbClr val="1f1e1e"/>
                </a:solidFill>
                <a:latin typeface="Red Hat Text"/>
                <a:ea typeface="Red Hat Text"/>
              </a:rPr>
              <a:t>Receba notificações</a:t>
            </a:r>
            <a:endParaRPr b="0" lang="pt-BR" sz="1940" spc="-1" strike="noStrike">
              <a:latin typeface="Arial"/>
            </a:endParaRPr>
          </a:p>
        </p:txBody>
      </p:sp>
      <p:sp>
        <p:nvSpPr>
          <p:cNvPr id="77" name="Text 22"/>
          <p:cNvSpPr/>
          <p:nvPr/>
        </p:nvSpPr>
        <p:spPr>
          <a:xfrm>
            <a:off x="2918520" y="6393240"/>
            <a:ext cx="3314520" cy="94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ts val="2477"/>
              </a:lnSpc>
              <a:buNone/>
              <a:tabLst>
                <a:tab algn="l" pos="0"/>
              </a:tabLst>
            </a:pPr>
            <a:r>
              <a:rPr b="0" lang="en-US" sz="1550" spc="-1" strike="noStrike">
                <a:solidFill>
                  <a:srgbClr val="3b3535"/>
                </a:solidFill>
                <a:latin typeface="Roboto"/>
                <a:ea typeface="Roboto"/>
              </a:rPr>
              <a:t>Ative notificações para receber atualizações quando os serviços forem restabelecidos.</a:t>
            </a:r>
            <a:endParaRPr b="0" lang="pt-BR" sz="1550" spc="-1" strike="noStrike">
              <a:latin typeface="Arial"/>
            </a:endParaRPr>
          </a:p>
        </p:txBody>
      </p:sp>
      <p:pic>
        <p:nvPicPr>
          <p:cNvPr id="78" name="Image 1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242160" y="7589520"/>
            <a:ext cx="2296440" cy="548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80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af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Text 1"/>
          <p:cNvSpPr/>
          <p:nvPr/>
        </p:nvSpPr>
        <p:spPr>
          <a:xfrm>
            <a:off x="2348280" y="1972440"/>
            <a:ext cx="717768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70" spc="-1" strike="noStrike">
                <a:solidFill>
                  <a:srgbClr val="1f1e1e"/>
                </a:solidFill>
                <a:latin typeface="Red Hat Text"/>
                <a:ea typeface="Red Hat Text"/>
              </a:rPr>
              <a:t>Limitações do Downdetector</a:t>
            </a:r>
            <a:endParaRPr b="0" lang="pt-BR" sz="4370" spc="-1" strike="noStrike">
              <a:latin typeface="Arial"/>
            </a:endParaRPr>
          </a:p>
        </p:txBody>
      </p:sp>
      <p:sp>
        <p:nvSpPr>
          <p:cNvPr id="82" name="Shape 2"/>
          <p:cNvSpPr/>
          <p:nvPr/>
        </p:nvSpPr>
        <p:spPr>
          <a:xfrm>
            <a:off x="2348280" y="3111120"/>
            <a:ext cx="3162600" cy="3145680"/>
          </a:xfrm>
          <a:prstGeom prst="roundRect">
            <a:avLst>
              <a:gd name="adj" fmla="val 4238"/>
            </a:avLst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Text 3"/>
          <p:cNvSpPr/>
          <p:nvPr/>
        </p:nvSpPr>
        <p:spPr>
          <a:xfrm>
            <a:off x="2570400" y="333324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1f1e1e"/>
                </a:solidFill>
                <a:latin typeface="Red Hat Text"/>
                <a:ea typeface="Red Hat Text"/>
              </a:rPr>
              <a:t>Relatos subjetivos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84" name="Text 4"/>
          <p:cNvSpPr/>
          <p:nvPr/>
        </p:nvSpPr>
        <p:spPr>
          <a:xfrm>
            <a:off x="2570400" y="3902760"/>
            <a:ext cx="271836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3b3535"/>
                </a:solidFill>
                <a:latin typeface="Roboto"/>
                <a:ea typeface="Roboto"/>
              </a:rPr>
              <a:t>Os dados coletados pelos usuários são subjetivos e nem sempre refletem a realidade.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85" name="Shape 5"/>
          <p:cNvSpPr/>
          <p:nvPr/>
        </p:nvSpPr>
        <p:spPr>
          <a:xfrm>
            <a:off x="5733720" y="3111120"/>
            <a:ext cx="3162600" cy="3145680"/>
          </a:xfrm>
          <a:prstGeom prst="roundRect">
            <a:avLst>
              <a:gd name="adj" fmla="val 4238"/>
            </a:avLst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Text 6"/>
          <p:cNvSpPr/>
          <p:nvPr/>
        </p:nvSpPr>
        <p:spPr>
          <a:xfrm>
            <a:off x="5955840" y="333324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1f1e1e"/>
                </a:solidFill>
                <a:latin typeface="Red Hat Text"/>
                <a:ea typeface="Red Hat Text"/>
              </a:rPr>
              <a:t>Baixa adesão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87" name="Text 7"/>
          <p:cNvSpPr/>
          <p:nvPr/>
        </p:nvSpPr>
        <p:spPr>
          <a:xfrm>
            <a:off x="5955840" y="3902760"/>
            <a:ext cx="271836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3b3535"/>
                </a:solidFill>
                <a:latin typeface="Roboto"/>
                <a:ea typeface="Roboto"/>
              </a:rPr>
              <a:t>Em áreas com pouca participação dos usuários, os dados podem não ser confiáveis.</a:t>
            </a:r>
            <a:endParaRPr b="0" lang="pt-BR" sz="1750" spc="-1" strike="noStrike">
              <a:latin typeface="Arial"/>
            </a:endParaRPr>
          </a:p>
        </p:txBody>
      </p:sp>
      <p:sp>
        <p:nvSpPr>
          <p:cNvPr id="88" name="Shape 8"/>
          <p:cNvSpPr/>
          <p:nvPr/>
        </p:nvSpPr>
        <p:spPr>
          <a:xfrm>
            <a:off x="9118800" y="3111120"/>
            <a:ext cx="3162600" cy="3145680"/>
          </a:xfrm>
          <a:prstGeom prst="roundRect">
            <a:avLst>
              <a:gd name="adj" fmla="val 4238"/>
            </a:avLst>
          </a:prstGeom>
          <a:solidFill>
            <a:srgbClr val="ffe0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Text 9"/>
          <p:cNvSpPr/>
          <p:nvPr/>
        </p:nvSpPr>
        <p:spPr>
          <a:xfrm>
            <a:off x="9340920" y="3333240"/>
            <a:ext cx="232380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1f1e1e"/>
                </a:solidFill>
                <a:latin typeface="Red Hat Text"/>
                <a:ea typeface="Red Hat Text"/>
              </a:rPr>
              <a:t>Linguagem restrita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90" name="Text 10"/>
          <p:cNvSpPr/>
          <p:nvPr/>
        </p:nvSpPr>
        <p:spPr>
          <a:xfrm>
            <a:off x="9340920" y="3902760"/>
            <a:ext cx="2718360" cy="213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3b3535"/>
                </a:solidFill>
                <a:latin typeface="Roboto"/>
                <a:ea typeface="Roboto"/>
              </a:rPr>
              <a:t>O Downdetector é restrito a coleta de dados em língua inglesa e não reflete necessariamente problemas em outras partes do mundo.</a:t>
            </a:r>
            <a:endParaRPr b="0" lang="pt-BR" sz="1750" spc="-1" strike="noStrike">
              <a:latin typeface="Arial"/>
            </a:endParaRPr>
          </a:p>
        </p:txBody>
      </p:sp>
      <p:pic>
        <p:nvPicPr>
          <p:cNvPr id="91" name="Image 1" descr="preencoded.png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2242160" y="7589520"/>
            <a:ext cx="2296440" cy="548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9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af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Text 1"/>
          <p:cNvSpPr/>
          <p:nvPr/>
        </p:nvSpPr>
        <p:spPr>
          <a:xfrm>
            <a:off x="2348280" y="1101240"/>
            <a:ext cx="5067000" cy="69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5468"/>
              </a:lnSpc>
              <a:buNone/>
              <a:tabLst>
                <a:tab algn="l" pos="0"/>
              </a:tabLst>
            </a:pPr>
            <a:r>
              <a:rPr b="0" lang="en-US" sz="4370" spc="-1" strike="noStrike">
                <a:solidFill>
                  <a:srgbClr val="1f1e1e"/>
                </a:solidFill>
                <a:latin typeface="Red Hat Text"/>
                <a:ea typeface="Red Hat Text"/>
              </a:rPr>
              <a:t>Perspectivas futuras</a:t>
            </a:r>
            <a:endParaRPr b="0" lang="pt-BR" sz="4370" spc="-1" strike="noStrike">
              <a:latin typeface="Arial"/>
            </a:endParaRPr>
          </a:p>
        </p:txBody>
      </p:sp>
      <p:pic>
        <p:nvPicPr>
          <p:cNvPr id="95" name="Image 1" descr="preencoded.png"/>
          <p:cNvPicPr/>
          <p:nvPr/>
        </p:nvPicPr>
        <p:blipFill>
          <a:blip r:embed="rId2"/>
          <a:stretch/>
        </p:blipFill>
        <p:spPr>
          <a:xfrm>
            <a:off x="2348280" y="2239920"/>
            <a:ext cx="3088440" cy="1908720"/>
          </a:xfrm>
          <a:prstGeom prst="rect">
            <a:avLst/>
          </a:prstGeom>
          <a:ln w="0">
            <a:noFill/>
          </a:ln>
        </p:spPr>
      </p:pic>
      <p:sp>
        <p:nvSpPr>
          <p:cNvPr id="96" name="Text 2"/>
          <p:cNvSpPr/>
          <p:nvPr/>
        </p:nvSpPr>
        <p:spPr>
          <a:xfrm>
            <a:off x="2348280" y="4426560"/>
            <a:ext cx="247608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1f1e1e"/>
                </a:solidFill>
                <a:latin typeface="Red Hat Text"/>
                <a:ea typeface="Red Hat Text"/>
              </a:rPr>
              <a:t>Inteligência Artificial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97" name="Text 3"/>
          <p:cNvSpPr/>
          <p:nvPr/>
        </p:nvSpPr>
        <p:spPr>
          <a:xfrm>
            <a:off x="2348280" y="4995720"/>
            <a:ext cx="3088440" cy="142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3b3535"/>
                </a:solidFill>
                <a:latin typeface="Roboto"/>
                <a:ea typeface="Roboto"/>
              </a:rPr>
              <a:t>Com a ajuda da Inteligência Artificial, o Downdetector poderá coletar dados de forma mais precisa e rápida.</a:t>
            </a:r>
            <a:endParaRPr b="0" lang="pt-BR" sz="1750" spc="-1" strike="noStrike">
              <a:latin typeface="Arial"/>
            </a:endParaRPr>
          </a:p>
        </p:txBody>
      </p:sp>
      <p:pic>
        <p:nvPicPr>
          <p:cNvPr id="98" name="Image 2" descr="preencoded.png"/>
          <p:cNvPicPr/>
          <p:nvPr/>
        </p:nvPicPr>
        <p:blipFill>
          <a:blip r:embed="rId3"/>
          <a:stretch/>
        </p:blipFill>
        <p:spPr>
          <a:xfrm>
            <a:off x="5770440" y="2239920"/>
            <a:ext cx="3088440" cy="1908720"/>
          </a:xfrm>
          <a:prstGeom prst="rect">
            <a:avLst/>
          </a:prstGeom>
          <a:ln w="0">
            <a:noFill/>
          </a:ln>
        </p:spPr>
      </p:pic>
      <p:sp>
        <p:nvSpPr>
          <p:cNvPr id="99" name="Text 4"/>
          <p:cNvSpPr/>
          <p:nvPr/>
        </p:nvSpPr>
        <p:spPr>
          <a:xfrm>
            <a:off x="5770440" y="442656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1f1e1e"/>
                </a:solidFill>
                <a:latin typeface="Red Hat Text"/>
                <a:ea typeface="Red Hat Text"/>
              </a:rPr>
              <a:t>Aplicativo móvel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100" name="Text 5"/>
          <p:cNvSpPr/>
          <p:nvPr/>
        </p:nvSpPr>
        <p:spPr>
          <a:xfrm>
            <a:off x="5770440" y="4995720"/>
            <a:ext cx="3088440" cy="213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3b3535"/>
                </a:solidFill>
                <a:latin typeface="Roboto"/>
                <a:ea typeface="Roboto"/>
              </a:rPr>
              <a:t>O Downdetector poderá criar um aplicativo móvel, permitindo aos usuários reportar problemas diretamente através de seus dispositivos.</a:t>
            </a:r>
            <a:endParaRPr b="0" lang="pt-BR" sz="1750" spc="-1" strike="noStrike">
              <a:latin typeface="Arial"/>
            </a:endParaRPr>
          </a:p>
        </p:txBody>
      </p:sp>
      <p:pic>
        <p:nvPicPr>
          <p:cNvPr id="101" name="Image 3" descr="preencoded.png"/>
          <p:cNvPicPr/>
          <p:nvPr/>
        </p:nvPicPr>
        <p:blipFill>
          <a:blip r:embed="rId4"/>
          <a:stretch/>
        </p:blipFill>
        <p:spPr>
          <a:xfrm>
            <a:off x="9192960" y="2239920"/>
            <a:ext cx="3088800" cy="1908720"/>
          </a:xfrm>
          <a:prstGeom prst="rect">
            <a:avLst/>
          </a:prstGeom>
          <a:ln w="0">
            <a:noFill/>
          </a:ln>
        </p:spPr>
      </p:pic>
      <p:sp>
        <p:nvSpPr>
          <p:cNvPr id="102" name="Text 6"/>
          <p:cNvSpPr/>
          <p:nvPr/>
        </p:nvSpPr>
        <p:spPr>
          <a:xfrm>
            <a:off x="9192960" y="4426560"/>
            <a:ext cx="2221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ts val="2733"/>
              </a:lnSpc>
              <a:buNone/>
              <a:tabLst>
                <a:tab algn="l" pos="0"/>
              </a:tabLst>
            </a:pPr>
            <a:r>
              <a:rPr b="0" lang="en-US" sz="2190" spc="-1" strike="noStrike">
                <a:solidFill>
                  <a:srgbClr val="1f1e1e"/>
                </a:solidFill>
                <a:latin typeface="Red Hat Text"/>
                <a:ea typeface="Red Hat Text"/>
              </a:rPr>
              <a:t>Expansão global</a:t>
            </a:r>
            <a:endParaRPr b="0" lang="pt-BR" sz="2190" spc="-1" strike="noStrike">
              <a:latin typeface="Arial"/>
            </a:endParaRPr>
          </a:p>
        </p:txBody>
      </p:sp>
      <p:sp>
        <p:nvSpPr>
          <p:cNvPr id="103" name="Text 7"/>
          <p:cNvSpPr/>
          <p:nvPr/>
        </p:nvSpPr>
        <p:spPr>
          <a:xfrm>
            <a:off x="9192960" y="4996080"/>
            <a:ext cx="3088800" cy="213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ts val="2798"/>
              </a:lnSpc>
              <a:buNone/>
              <a:tabLst>
                <a:tab algn="l" pos="0"/>
              </a:tabLst>
            </a:pPr>
            <a:r>
              <a:rPr b="0" lang="en-US" sz="1750" spc="-1" strike="noStrike">
                <a:solidFill>
                  <a:srgbClr val="3b3535"/>
                </a:solidFill>
                <a:latin typeface="Roboto"/>
                <a:ea typeface="Roboto"/>
              </a:rPr>
              <a:t>O Downdetector poderá expandir sua atuação para outras partes do mundo, permitindo o monitoramento de problemas em mais países e idiomas.</a:t>
            </a:r>
            <a:endParaRPr b="0" lang="pt-BR" sz="1750" spc="-1" strike="noStrike">
              <a:latin typeface="Arial"/>
            </a:endParaRPr>
          </a:p>
        </p:txBody>
      </p:sp>
      <p:pic>
        <p:nvPicPr>
          <p:cNvPr id="104" name="Image 4" descr="preencoded.png">
            <a:hlinkClick r:id="rId5"/>
          </p:cNvPr>
          <p:cNvPicPr/>
          <p:nvPr/>
        </p:nvPicPr>
        <p:blipFill>
          <a:blip r:embed="rId6"/>
          <a:stretch/>
        </p:blipFill>
        <p:spPr>
          <a:xfrm>
            <a:off x="12242160" y="7589520"/>
            <a:ext cx="2296440" cy="548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LibreOffice/7.3.7.2$Linux_X86_64 LibreOffice_project/30$Build-2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2023-10-04T20:56:24Z</dcterms:created>
  <dc:creator>PptxGenJS</dc:creator>
  <dc:description/>
  <dc:language>pt-BR</dc:language>
  <cp:lastModifiedBy/>
  <dcterms:modified xsi:type="dcterms:W3CDTF">2023-10-04T17:57:15Z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